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42" r:id="rId2"/>
    <p:sldId id="296" r:id="rId3"/>
    <p:sldId id="352" r:id="rId4"/>
    <p:sldId id="376" r:id="rId5"/>
    <p:sldId id="377" r:id="rId6"/>
    <p:sldId id="379" r:id="rId7"/>
    <p:sldId id="380" r:id="rId8"/>
    <p:sldId id="354" r:id="rId9"/>
    <p:sldId id="385" r:id="rId10"/>
    <p:sldId id="381" r:id="rId11"/>
    <p:sldId id="386" r:id="rId12"/>
    <p:sldId id="382" r:id="rId13"/>
    <p:sldId id="387" r:id="rId14"/>
    <p:sldId id="384" r:id="rId15"/>
    <p:sldId id="269" r:id="rId16"/>
  </p:sldIdLst>
  <p:sldSz cx="9144000" cy="6858000" type="screen4x3"/>
  <p:notesSz cx="7102475" cy="10233025"/>
  <p:embeddedFontLst>
    <p:embeddedFont>
      <p:font typeface="Constantia" panose="02030602050306030303" pitchFamily="18" charset="0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Arial Narrow" panose="020B0606020202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4E9"/>
    <a:srgbClr val="FFFFFF"/>
    <a:srgbClr val="CCFF66"/>
    <a:srgbClr val="33CC33"/>
    <a:srgbClr val="FFFF99"/>
    <a:srgbClr val="FFFFCC"/>
    <a:srgbClr val="CCCCFF"/>
    <a:srgbClr val="7891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826" autoAdjust="0"/>
  </p:normalViewPr>
  <p:slideViewPr>
    <p:cSldViewPr>
      <p:cViewPr>
        <p:scale>
          <a:sx n="75" d="100"/>
          <a:sy n="75" d="100"/>
        </p:scale>
        <p:origin x="-106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645" tIns="47323" rIns="94645" bIns="47323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lIns="94645" tIns="47323" rIns="94645" bIns="47323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9A85AC5-DECD-4DDD-8311-39D642E7C16C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1175"/>
          </a:xfrm>
          <a:prstGeom prst="rect">
            <a:avLst/>
          </a:prstGeom>
        </p:spPr>
        <p:txBody>
          <a:bodyPr vert="horz" lIns="94645" tIns="47323" rIns="94645" bIns="47323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2725" y="9720263"/>
            <a:ext cx="3078163" cy="511175"/>
          </a:xfrm>
          <a:prstGeom prst="rect">
            <a:avLst/>
          </a:prstGeom>
        </p:spPr>
        <p:txBody>
          <a:bodyPr vert="horz" lIns="94645" tIns="47323" rIns="94645" bIns="47323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8E79F3CC-E48D-40CF-B0B7-01E68AD095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0463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2763"/>
          </a:xfrm>
          <a:prstGeom prst="rect">
            <a:avLst/>
          </a:prstGeom>
        </p:spPr>
        <p:txBody>
          <a:bodyPr vert="horz" lIns="94759" tIns="47379" rIns="94759" bIns="47379" rtlCol="0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9E0C743E-8193-4E68-A1EE-4F6EDA0B4FF1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4925" cy="383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9" tIns="47379" rIns="94759" bIns="4737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lIns="94759" tIns="47379" rIns="94759" bIns="47379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18675"/>
            <a:ext cx="3078163" cy="512763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l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2725" y="9718675"/>
            <a:ext cx="3078163" cy="512763"/>
          </a:xfrm>
          <a:prstGeom prst="rect">
            <a:avLst/>
          </a:prstGeom>
        </p:spPr>
        <p:txBody>
          <a:bodyPr vert="horz" lIns="94759" tIns="47379" rIns="94759" bIns="47379" rtlCol="0" anchor="b"/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4103B0B-0016-4BFC-B71F-EC0F922274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04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715280E-7B5D-4AAC-8F29-8004DD7C9E31}" type="slidenum">
              <a:rPr lang="ru-RU" smtClean="0">
                <a:latin typeface="Arial" charset="0"/>
                <a:cs typeface="Arial" charset="0"/>
              </a:rPr>
              <a:pPr/>
              <a:t>3</a:t>
            </a:fld>
            <a:endParaRPr lang="ru-RU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8915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7268A05B-FA71-4086-963B-784365D728D6}" type="slidenum">
              <a:rPr lang="ru-RU" altLang="ru-RU" sz="1200">
                <a:latin typeface="Calibri" pitchFamily="34" charset="0"/>
              </a:rPr>
              <a:pPr algn="r"/>
              <a:t>13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3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316C377E-94AC-4587-86BE-A81EE3894F9A}" type="slidenum">
              <a:rPr lang="ru-RU" altLang="ru-RU" sz="1200">
                <a:latin typeface="Calibri" pitchFamily="34" charset="0"/>
              </a:rPr>
              <a:pPr algn="r"/>
              <a:t>14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2531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DAB85C25-C272-4B8A-8DFA-62A92B674CDE}" type="slidenum">
              <a:rPr lang="ru-RU" altLang="ru-RU" sz="1200">
                <a:latin typeface="Calibri" pitchFamily="34" charset="0"/>
              </a:rPr>
              <a:pPr algn="r"/>
              <a:t>5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4579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848591DC-40C5-4A02-8A47-E392AEEB03A3}" type="slidenum">
              <a:rPr lang="ru-RU" altLang="ru-RU" sz="1200">
                <a:latin typeface="Calibri" pitchFamily="34" charset="0"/>
              </a:rPr>
              <a:pPr algn="r"/>
              <a:t>6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7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C464BE17-6F5A-4E2A-8F34-B480767D6BCB}" type="slidenum">
              <a:rPr lang="ru-RU" altLang="ru-RU" sz="1200">
                <a:latin typeface="Calibri" pitchFamily="34" charset="0"/>
              </a:rPr>
              <a:pPr algn="r"/>
              <a:t>7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50D102-E440-42F2-9029-372C2E8113EE}" type="slidenum">
              <a:rPr lang="ru-RU" altLang="ru-RU" smtClean="0">
                <a:latin typeface="Calibri" pitchFamily="34" charset="0"/>
                <a:cs typeface="Arial" charset="0"/>
              </a:rPr>
              <a:pPr/>
              <a:t>8</a:t>
            </a:fld>
            <a:endParaRPr lang="ru-RU" altLang="ru-RU" smtClean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3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AFF023AC-AC03-4975-8DBC-0CF13EE85EEF}" type="slidenum">
              <a:rPr lang="ru-RU" altLang="ru-RU" sz="1200">
                <a:latin typeface="Calibri" pitchFamily="34" charset="0"/>
              </a:rPr>
              <a:pPr algn="r"/>
              <a:t>9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2771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03378C9F-7409-4BAB-9E51-4F8B88FC8820}" type="slidenum">
              <a:rPr lang="ru-RU" altLang="ru-RU" sz="1200">
                <a:latin typeface="Calibri" pitchFamily="34" charset="0"/>
              </a:rPr>
              <a:pPr algn="r"/>
              <a:t>10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4819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6F0D7378-7A2E-45C8-B65D-ED12923483BE}" type="slidenum">
              <a:rPr lang="ru-RU" altLang="ru-RU" sz="1200">
                <a:latin typeface="Calibri" pitchFamily="34" charset="0"/>
              </a:rPr>
              <a:pPr algn="r"/>
              <a:t>11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6867" name="Номер слайда 3"/>
          <p:cNvSpPr txBox="1">
            <a:spLocks noGrp="1"/>
          </p:cNvSpPr>
          <p:nvPr/>
        </p:nvSpPr>
        <p:spPr bwMode="auto">
          <a:xfrm>
            <a:off x="4022725" y="9718675"/>
            <a:ext cx="307816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59" tIns="47379" rIns="94759" bIns="47379" anchor="b"/>
          <a:lstStyle/>
          <a:p>
            <a:pPr algn="r"/>
            <a:fld id="{CD24A343-E445-4465-8E85-5617CC16BA2E}" type="slidenum">
              <a:rPr lang="ru-RU" altLang="ru-RU" sz="1200">
                <a:latin typeface="Calibri" pitchFamily="34" charset="0"/>
              </a:rPr>
              <a:pPr algn="r"/>
              <a:t>12</a:t>
            </a:fld>
            <a:endParaRPr lang="ru-RU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288D5-3F74-424E-9E7E-9FC13D53F72B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EF847-CC0A-41D4-8106-9D28BE987C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1F09C-684D-42A4-BFC7-84C78A2DC100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BEE03-7383-43DE-80CD-7D8A5E15D6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2D1EA-7345-4295-800E-D20A03D2A352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B3E3D-DD22-4B96-A377-E333B686E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301625" y="3925888"/>
            <a:ext cx="8540750" cy="21732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xfrm>
            <a:off x="301625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289175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10C1F6F-0DF1-4F6D-9253-90929BB1F4C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34EE8-8E14-4223-8A0E-CA8D385226A7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8ECB9-C627-4C65-B40E-DB86F329E6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38BA9-3449-44DC-9FA7-A93699649EE8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3381D-7AB2-4250-98E9-25A177C64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1F8D2-F3F5-4C23-9052-06C2AC4E1665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EE9A4-3B3F-4A2A-BBBE-C34A88B2F9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C594D-6F86-4FDC-A403-1D79201760D3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F95E5-8B67-4EB7-90B6-60BC76FB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BE1F7-2497-4A00-8768-415127F9B6AE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2A54F-C91B-42C9-BC39-D8AA2A1A6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FFC1-1D1C-483B-B73D-AAF117881A81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DD811-D874-4899-97D6-3EFCBC0D64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F27D92-403C-41C1-8754-3EE06982DB4C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B4572-02D8-4536-A140-B9A9CF97DF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EF517-4F58-446C-83AE-F51E7038A541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EE1E5-9F98-4042-A265-5C235FFA32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39EF0C-F7E9-475E-B517-0D5C83B0470F}" type="datetimeFigureOut">
              <a:rPr lang="ru-RU"/>
              <a:pPr>
                <a:defRPr/>
              </a:pPr>
              <a:t>21.12.2023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22D539-E7B2-45A7-942B-6D4D3A6119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slow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ugadn54.tu.rostransnadzor.ru/" TargetMode="External"/><Relationship Id="rId4" Type="http://schemas.openxmlformats.org/officeDocument/2006/relationships/hyperlink" Target="mailto:Ugadn54@sibmail.r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3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5580063" y="5734050"/>
            <a:ext cx="3384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CCFF66"/>
                </a:solidFill>
                <a:latin typeface="Times New Roman" pitchFamily="18" charset="0"/>
              </a:rPr>
              <a:t>21 декабря 2023 год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Arial Narrow" pitchFamily="34" charset="0"/>
              </a:rPr>
              <a:t>Федеральная служба </a:t>
            </a:r>
          </a:p>
          <a:p>
            <a:r>
              <a:rPr lang="ru-RU" altLang="ru-RU" sz="1600">
                <a:solidFill>
                  <a:schemeClr val="bg1"/>
                </a:solidFill>
                <a:latin typeface="Arial Narrow" pitchFamily="34" charset="0"/>
              </a:rPr>
              <a:t>по надзору в сфере транспорта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47813" y="1916113"/>
            <a:ext cx="7416800" cy="3168650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ts val="3000"/>
              </a:lnSpc>
              <a:spcBef>
                <a:spcPts val="600"/>
              </a:spcBef>
            </a:pPr>
            <a: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Результаты </a:t>
            </a:r>
          </a:p>
          <a:p>
            <a:pPr algn="ctr">
              <a:lnSpc>
                <a:spcPts val="3000"/>
              </a:lnSpc>
              <a:spcBef>
                <a:spcPts val="600"/>
              </a:spcBef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правоприменительной практики и контроля </a:t>
            </a:r>
          </a:p>
          <a:p>
            <a:pPr algn="ctr">
              <a:lnSpc>
                <a:spcPts val="3000"/>
              </a:lnSpc>
              <a:spcBef>
                <a:spcPts val="600"/>
              </a:spcBef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соблюдения обязательных требований в сфере перевозок пассажиров и иных лиц автобусами </a:t>
            </a:r>
          </a:p>
          <a:p>
            <a:pPr algn="ctr">
              <a:lnSpc>
                <a:spcPts val="3000"/>
              </a:lnSpc>
              <a:spcBef>
                <a:spcPts val="600"/>
              </a:spcBef>
            </a:pPr>
            <a:r>
              <a:rPr lang="ru-RU" sz="24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2023 году</a:t>
            </a: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747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3AB34CBB-87DB-475E-9A75-F2307FCBF776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1749" name="TextBox 14"/>
          <p:cNvSpPr txBox="1">
            <a:spLocks noChangeArrowheads="1"/>
          </p:cNvSpPr>
          <p:nvPr/>
        </p:nvSpPr>
        <p:spPr bwMode="auto">
          <a:xfrm>
            <a:off x="468313" y="836613"/>
            <a:ext cx="835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ДТП с погибшими </a:t>
            </a:r>
          </a:p>
        </p:txBody>
      </p:sp>
      <p:sp>
        <p:nvSpPr>
          <p:cNvPr id="31750" name="TextBox 8"/>
          <p:cNvSpPr txBox="1">
            <a:spLocks noChangeArrowheads="1"/>
          </p:cNvSpPr>
          <p:nvPr/>
        </p:nvSpPr>
        <p:spPr bwMode="auto">
          <a:xfrm>
            <a:off x="323850" y="1660525"/>
            <a:ext cx="85502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</a:pPr>
            <a:endParaRPr lang="ru-RU" sz="2000" b="1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23850" y="5013325"/>
            <a:ext cx="8640763" cy="1439863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b="1"/>
              <a:t>01.04.2023 в 11 час. 00 мин. по адресу: Новосибирская область, Ордынский район, 86 км автодороги К-17Р,произошло дорожно-транспортное происшествие с участием автобуса, принадлежащего ООО «СИБАВТОТРАНС», в котором в связи со столкновением с легковым автомобилем погиб 1 человек и 4 получили ранения.</a:t>
            </a:r>
          </a:p>
        </p:txBody>
      </p:sp>
      <p:pic>
        <p:nvPicPr>
          <p:cNvPr id="31752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268413"/>
            <a:ext cx="8856662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AE2435B-ED9D-4539-BA2C-10CFA5E1CA70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3797" name="TextBox 14"/>
          <p:cNvSpPr txBox="1">
            <a:spLocks noChangeArrowheads="1"/>
          </p:cNvSpPr>
          <p:nvPr/>
        </p:nvSpPr>
        <p:spPr bwMode="auto">
          <a:xfrm>
            <a:off x="468313" y="836613"/>
            <a:ext cx="835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ДТП с погибшими </a:t>
            </a:r>
          </a:p>
        </p:txBody>
      </p:sp>
      <p:sp>
        <p:nvSpPr>
          <p:cNvPr id="33798" name="TextBox 8"/>
          <p:cNvSpPr txBox="1">
            <a:spLocks noChangeArrowheads="1"/>
          </p:cNvSpPr>
          <p:nvPr/>
        </p:nvSpPr>
        <p:spPr bwMode="auto">
          <a:xfrm>
            <a:off x="323850" y="1660525"/>
            <a:ext cx="85502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</a:pPr>
            <a:endParaRPr lang="ru-RU" sz="2000" b="1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79388" y="5013325"/>
            <a:ext cx="8856662" cy="1439863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b="1"/>
              <a:t>10.08.2023 в 23 час. 40 мин. по адресу: г. Новосибирск, Гусинобродское шоссе, 76 произошло дорожно-транспортное происшествие с участием автобуса, принадлежащего ООО «ОСТА», в котором в связи со столкновением с легковым автомобилем погиб 1 человек и 1 получил ранения.</a:t>
            </a:r>
            <a:r>
              <a:rPr lang="ru-RU" altLang="ru-RU"/>
              <a:t> </a:t>
            </a:r>
          </a:p>
        </p:txBody>
      </p:sp>
      <p:pic>
        <p:nvPicPr>
          <p:cNvPr id="33800" name="Picture 10" descr="https://aif-s3.aif.ru/images/033/484/37956ecb568fa54b6fae84a2f7779ec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1341438"/>
            <a:ext cx="5545138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843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224CAAB-3EC7-40B8-8C59-BA0D960B9D31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5845" name="TextBox 14"/>
          <p:cNvSpPr txBox="1">
            <a:spLocks noChangeArrowheads="1"/>
          </p:cNvSpPr>
          <p:nvPr/>
        </p:nvSpPr>
        <p:spPr bwMode="auto">
          <a:xfrm>
            <a:off x="468313" y="836613"/>
            <a:ext cx="8351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ДТП с погибшими </a:t>
            </a:r>
          </a:p>
        </p:txBody>
      </p:sp>
      <p:sp>
        <p:nvSpPr>
          <p:cNvPr id="35846" name="TextBox 8"/>
          <p:cNvSpPr txBox="1">
            <a:spLocks noChangeArrowheads="1"/>
          </p:cNvSpPr>
          <p:nvPr/>
        </p:nvSpPr>
        <p:spPr bwMode="auto">
          <a:xfrm>
            <a:off x="323850" y="1660525"/>
            <a:ext cx="85502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</a:pPr>
            <a:endParaRPr lang="ru-RU" sz="2000" b="1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179388" y="5013325"/>
            <a:ext cx="8856662" cy="1439863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b="1"/>
              <a:t>14.09.2023 в 20 час. 05 мин. по адресу: Новосибирская область, Новосибирский район, Пашинское шоссе, д. 1 к. 1 произошло дорожно-транспортное происшествие с участием автобуса, принадлежащего ООО «РАДУГА», в котором в связи со столкновением с мотоциклом погиб </a:t>
            </a:r>
          </a:p>
          <a:p>
            <a:pPr algn="ctr">
              <a:defRPr/>
            </a:pPr>
            <a:r>
              <a:rPr lang="ru-RU" altLang="ru-RU" b="1"/>
              <a:t>1 человек</a:t>
            </a:r>
            <a:r>
              <a:rPr lang="ru-RU" altLang="ru-RU"/>
              <a:t> </a:t>
            </a:r>
          </a:p>
        </p:txBody>
      </p:sp>
      <p:pic>
        <p:nvPicPr>
          <p:cNvPr id="35848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196975"/>
            <a:ext cx="7024688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891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DFA4C29-E498-4DB8-AE45-DA60E8A3E0C7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7893" name="TextBox 14"/>
          <p:cNvSpPr txBox="1">
            <a:spLocks noChangeArrowheads="1"/>
          </p:cNvSpPr>
          <p:nvPr/>
        </p:nvSpPr>
        <p:spPr bwMode="auto">
          <a:xfrm>
            <a:off x="323850" y="836613"/>
            <a:ext cx="8640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Меры, принятые по результатам ДТП</a:t>
            </a:r>
          </a:p>
        </p:txBody>
      </p:sp>
      <p:sp>
        <p:nvSpPr>
          <p:cNvPr id="37894" name="TextBox 8"/>
          <p:cNvSpPr txBox="1">
            <a:spLocks noChangeArrowheads="1"/>
          </p:cNvSpPr>
          <p:nvPr/>
        </p:nvSpPr>
        <p:spPr bwMode="auto">
          <a:xfrm>
            <a:off x="250825" y="1628775"/>
            <a:ext cx="8550275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400" b="1"/>
              <a:t>- проведено 6 инспекционных визитов </a:t>
            </a:r>
          </a:p>
          <a:p>
            <a:r>
              <a:rPr lang="ru-RU" sz="2400" b="1"/>
              <a:t>- проведено 34 профилактических визитов </a:t>
            </a:r>
          </a:p>
          <a:p>
            <a:pPr>
              <a:buFontTx/>
              <a:buChar char="-"/>
            </a:pPr>
            <a:r>
              <a:rPr lang="ru-RU" sz="2400" b="1"/>
              <a:t>принято участие в 8 инициированных Прокуратурой Новосибирской области проверках в качестве специалистов. </a:t>
            </a:r>
          </a:p>
          <a:p>
            <a:pPr>
              <a:buFontTx/>
              <a:buChar char="-"/>
            </a:pPr>
            <a:endParaRPr lang="ru-RU" sz="2400" b="1"/>
          </a:p>
          <a:p>
            <a:r>
              <a:rPr lang="ru-RU" sz="2400" b="1"/>
              <a:t>По результатам указанных мероприятий вынесено </a:t>
            </a:r>
          </a:p>
          <a:p>
            <a:r>
              <a:rPr lang="ru-RU" sz="2400" b="1"/>
              <a:t>22 постановления на общую сумму 359,5 тыс. руб. </a:t>
            </a:r>
          </a:p>
          <a:p>
            <a:endParaRPr lang="ru-RU" sz="2400" b="1"/>
          </a:p>
          <a:p>
            <a:r>
              <a:rPr lang="ru-RU" sz="2400" b="1"/>
              <a:t>Решением районного суда Новосибирской области приостановлено действие лицензии ООО «ТСК» на 30 суток.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49B91F5-B7F9-4FA5-B1DA-D07873ED4577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39941" name="TextBox 14"/>
          <p:cNvSpPr txBox="1">
            <a:spLocks noChangeArrowheads="1"/>
          </p:cNvSpPr>
          <p:nvPr/>
        </p:nvSpPr>
        <p:spPr bwMode="auto">
          <a:xfrm>
            <a:off x="468313" y="836613"/>
            <a:ext cx="83518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Основные нарушения, выявленные при </a:t>
            </a:r>
          </a:p>
          <a:p>
            <a:pPr algn="ctr"/>
            <a:r>
              <a:rPr lang="ru-RU" sz="2400" b="1">
                <a:solidFill>
                  <a:srgbClr val="FF0000"/>
                </a:solidFill>
              </a:rPr>
              <a:t>внеплановых КНМ и проверках с прокуратурой</a:t>
            </a:r>
          </a:p>
        </p:txBody>
      </p:sp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323850" y="1660525"/>
            <a:ext cx="8550275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2000" b="1"/>
              <a:t>- отсутствие на предприятии локальных актов, устанавливающих особенности режима труда и отдыха;</a:t>
            </a:r>
          </a:p>
          <a:p>
            <a:r>
              <a:rPr lang="ru-RU" sz="2000" b="1"/>
              <a:t>- отсутствие контроля руководства за режимом труда и отдыха водителей;</a:t>
            </a:r>
          </a:p>
          <a:p>
            <a:r>
              <a:rPr lang="ru-RU" sz="2000" b="1"/>
              <a:t>- нарушения в прохождении технического контроля при выпуске на линию автобусов;</a:t>
            </a:r>
          </a:p>
          <a:p>
            <a:r>
              <a:rPr lang="ru-RU" sz="2000" b="1"/>
              <a:t>- нарушения в прохождении предрейсового и послерейсового медицинского осмотра водителей;</a:t>
            </a:r>
          </a:p>
          <a:p>
            <a:r>
              <a:rPr lang="ru-RU" sz="2000" b="1"/>
              <a:t>- нарушения в проведении инструктажей с водителями;</a:t>
            </a:r>
          </a:p>
          <a:p>
            <a:r>
              <a:rPr lang="ru-RU" sz="2000" b="1"/>
              <a:t>- привлечение к перевозкам пассажиров нетрудоустроенных водителей;</a:t>
            </a:r>
          </a:p>
          <a:p>
            <a:r>
              <a:rPr lang="ru-RU" sz="2000" b="1"/>
              <a:t>- использование автобусов, необорудованных ГЛОНАСС либо не передача данных ГЛОНАСС в Ространснадзор.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Box 6"/>
          <p:cNvSpPr txBox="1">
            <a:spLocks noChangeArrowheads="1"/>
          </p:cNvSpPr>
          <p:nvPr/>
        </p:nvSpPr>
        <p:spPr bwMode="auto">
          <a:xfrm>
            <a:off x="1763713" y="6237288"/>
            <a:ext cx="35290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400" b="1">
                <a:solidFill>
                  <a:srgbClr val="0070C0"/>
                </a:solidFill>
              </a:rPr>
              <a:t> </a:t>
            </a:r>
          </a:p>
        </p:txBody>
      </p:sp>
      <p:pic>
        <p:nvPicPr>
          <p:cNvPr id="9" name="Picture 3" descr="Герб ФС"/>
          <p:cNvPicPr>
            <a:picLocks noChangeAspect="1" noChangeArrowheads="1"/>
          </p:cNvPicPr>
          <p:nvPr/>
        </p:nvPicPr>
        <p:blipFill>
          <a:blip r:embed="rId3">
            <a:lum bright="-8000" contrast="34000"/>
          </a:blip>
          <a:srcRect/>
          <a:stretch>
            <a:fillRect/>
          </a:stretch>
        </p:blipFill>
        <p:spPr bwMode="auto">
          <a:xfrm>
            <a:off x="7596188" y="404813"/>
            <a:ext cx="976312" cy="993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5313363" y="549275"/>
            <a:ext cx="2159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</a:rPr>
              <a:t>Федеральная служба </a:t>
            </a:r>
          </a:p>
          <a:p>
            <a:r>
              <a:rPr lang="ru-RU" altLang="ru-RU" sz="1600">
                <a:solidFill>
                  <a:schemeClr val="bg1"/>
                </a:solidFill>
                <a:latin typeface="Times New Roman" pitchFamily="18" charset="0"/>
              </a:rPr>
              <a:t>по надзору в сфере транспорта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395288" y="1628775"/>
            <a:ext cx="8891587" cy="720725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ru-RU" sz="32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СПАСИБО ЗА ВНИМАНИЕ!</a:t>
            </a:r>
            <a:endParaRPr lang="ru-RU" sz="32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03388" y="2636838"/>
            <a:ext cx="7177087" cy="2530475"/>
          </a:xfrm>
          <a:prstGeom prst="rect">
            <a:avLst/>
          </a:prstGeom>
          <a:solidFill>
            <a:srgbClr val="FFC000"/>
          </a:solidFill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endParaRPr lang="ru-RU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2400"/>
              </a:lnSpc>
            </a:pPr>
            <a:endParaRPr lang="ru-RU" sz="32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2400"/>
              </a:lnSpc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Телефоны для консультаций:</a:t>
            </a:r>
          </a:p>
          <a:p>
            <a:pPr algn="ctr">
              <a:lnSpc>
                <a:spcPts val="2400"/>
              </a:lnSpc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350-44-19, 341-23-12</a:t>
            </a:r>
          </a:p>
          <a:p>
            <a:pPr algn="ctr">
              <a:lnSpc>
                <a:spcPts val="2400"/>
              </a:lnSpc>
            </a:pPr>
            <a:endParaRPr lang="ru-RU" sz="32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2400"/>
              </a:lnSpc>
            </a:pPr>
            <a:r>
              <a:rPr 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Электронная почта:</a:t>
            </a:r>
          </a:p>
          <a:p>
            <a:pPr algn="ctr">
              <a:lnSpc>
                <a:spcPts val="2400"/>
              </a:lnSpc>
            </a:pP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hlinkClick r:id="rId4"/>
              </a:rPr>
              <a:t>togadn</a:t>
            </a:r>
            <a:r>
              <a:rPr lang="ru-RU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hlinkClick r:id="rId4"/>
              </a:rPr>
              <a:t>54</a:t>
            </a:r>
            <a:r>
              <a:rPr lang="en-US" sz="28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rPr>
              <a:t>@sfo.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hlinkClick r:id="rId5"/>
              </a:rPr>
              <a:t>rostransnadzor</a:t>
            </a:r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  <a:hlinkClick r:id="rId4"/>
              </a:rPr>
              <a:t>.gov.ru</a:t>
            </a:r>
            <a:endParaRPr lang="en-US" sz="28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  <a:p>
            <a:pPr algn="ctr">
              <a:lnSpc>
                <a:spcPts val="2400"/>
              </a:lnSpc>
            </a:pPr>
            <a:endParaRPr lang="ru-RU" sz="28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47024" y="-39340"/>
            <a:ext cx="9291024" cy="696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898989"/>
                </a:solidFill>
                <a:latin typeface="Arial Narrow" pitchFamily="34" charset="0"/>
                <a:cs typeface="Arial" charset="0"/>
              </a:rPr>
              <a:t>5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17414" name="TextBox 12"/>
          <p:cNvSpPr txBox="1">
            <a:spLocks noChangeArrowheads="1"/>
          </p:cNvSpPr>
          <p:nvPr/>
        </p:nvSpPr>
        <p:spPr bwMode="auto">
          <a:xfrm>
            <a:off x="2974975" y="115888"/>
            <a:ext cx="5040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741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416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741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7418" name="Picture 2" descr="C:\Users\moiseev_do\Desktop\автобусы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68313" y="1268413"/>
            <a:ext cx="4248151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240088" y="2189163"/>
            <a:ext cx="2663825" cy="936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sz="1600" b="1"/>
              <a:t>Лицензиаты</a:t>
            </a:r>
          </a:p>
          <a:p>
            <a:pPr algn="ctr">
              <a:defRPr/>
            </a:pPr>
            <a:endParaRPr lang="ru-RU" altLang="ru-RU" sz="1600" b="1"/>
          </a:p>
          <a:p>
            <a:pPr algn="ctr">
              <a:defRPr/>
            </a:pPr>
            <a:r>
              <a:rPr lang="ru-RU" altLang="ru-RU" sz="1600" b="1"/>
              <a:t>1074</a:t>
            </a:r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250825" y="3917950"/>
            <a:ext cx="2305050" cy="879475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algn="ctr" eaLnBrk="0" hangingPunct="0">
              <a:defRPr/>
            </a:pPr>
            <a:r>
              <a:rPr lang="ru-RU" b="1"/>
              <a:t>коммерческие перевозки</a:t>
            </a:r>
            <a:r>
              <a:rPr lang="ru-RU"/>
              <a:t> </a:t>
            </a:r>
            <a:endParaRPr lang="ru-RU" sz="1600" b="1"/>
          </a:p>
          <a:p>
            <a:pPr algn="ctr" eaLnBrk="0" hangingPunct="0">
              <a:defRPr/>
            </a:pPr>
            <a:r>
              <a:rPr lang="ru-RU" altLang="ru-RU" sz="1600" b="1"/>
              <a:t>681</a:t>
            </a:r>
            <a:endParaRPr lang="ru-RU" altLang="ru-RU" sz="1600"/>
          </a:p>
          <a:p>
            <a:pPr eaLnBrk="0" hangingPunct="0">
              <a:defRPr/>
            </a:pPr>
            <a:endParaRPr lang="ru-RU" altLang="ru-RU"/>
          </a:p>
        </p:txBody>
      </p:sp>
      <p:sp>
        <p:nvSpPr>
          <p:cNvPr id="9" name="Rectangle 12"/>
          <p:cNvSpPr>
            <a:spLocks noChangeArrowheads="1"/>
          </p:cNvSpPr>
          <p:nvPr/>
        </p:nvSpPr>
        <p:spPr bwMode="auto">
          <a:xfrm>
            <a:off x="3365500" y="3917950"/>
            <a:ext cx="2646363" cy="879475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altLang="ru-RU" b="1"/>
              <a:t>для собственных нужд</a:t>
            </a:r>
            <a:r>
              <a:rPr lang="ru-RU" altLang="ru-RU"/>
              <a:t> </a:t>
            </a:r>
            <a:endParaRPr lang="ru-RU" altLang="ru-RU" sz="2000" b="1"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altLang="ru-RU" sz="2000" b="1">
                <a:latin typeface="Arial Narrow" pitchFamily="34" charset="0"/>
              </a:rPr>
              <a:t>393</a:t>
            </a:r>
          </a:p>
          <a:p>
            <a:pPr algn="ctr"/>
            <a:endParaRPr lang="ru-RU" altLang="ru-RU" sz="1900">
              <a:latin typeface="Arial Narrow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627313" y="5805488"/>
            <a:ext cx="4032250" cy="865187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altLang="ru-RU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в том числе осуществляющие перевозки школьников и детей</a:t>
            </a:r>
          </a:p>
          <a:p>
            <a:pPr algn="ctr" eaLnBrk="0" hangingPunct="0"/>
            <a:r>
              <a:rPr lang="ru-RU" altLang="ru-RU" sz="16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239</a:t>
            </a:r>
            <a:endParaRPr lang="ru-RU" altLang="ru-RU" sz="1600" b="1">
              <a:ea typeface="Calibri" pitchFamily="34" charset="0"/>
              <a:cs typeface="Times New Roman" pitchFamily="18" charset="0"/>
            </a:endParaRPr>
          </a:p>
          <a:p>
            <a:pPr algn="ctr" eaLnBrk="0" hangingPunct="0"/>
            <a:endParaRPr lang="ru-RU" altLang="ru-RU" sz="1900" b="1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4067175" y="863600"/>
            <a:ext cx="4105275" cy="936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altLang="ru-RU" sz="2000" b="1">
                <a:latin typeface="Arial Narrow" pitchFamily="34" charset="0"/>
                <a:ea typeface="Calibri" pitchFamily="34" charset="0"/>
                <a:cs typeface="Times New Roman" pitchFamily="18" charset="0"/>
              </a:rPr>
              <a:t>Общее количество поднадзорных субъектов 3054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6200775" y="2168525"/>
            <a:ext cx="2665413" cy="93662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defRPr/>
            </a:pPr>
            <a:r>
              <a:rPr lang="ru-RU" altLang="ru-RU" sz="1600" b="1"/>
              <a:t>Грузовые перевозки</a:t>
            </a:r>
          </a:p>
          <a:p>
            <a:pPr algn="ctr">
              <a:defRPr/>
            </a:pPr>
            <a:endParaRPr lang="ru-RU" altLang="ru-RU" sz="1600" b="1"/>
          </a:p>
          <a:p>
            <a:pPr algn="ctr">
              <a:defRPr/>
            </a:pPr>
            <a:r>
              <a:rPr lang="ru-RU" altLang="ru-RU" sz="1600" b="1"/>
              <a:t>1980</a:t>
            </a:r>
          </a:p>
        </p:txBody>
      </p:sp>
      <p:sp>
        <p:nvSpPr>
          <p:cNvPr id="6155" name="Стрелка вниз 6154"/>
          <p:cNvSpPr/>
          <p:nvPr/>
        </p:nvSpPr>
        <p:spPr>
          <a:xfrm>
            <a:off x="4859338" y="1800225"/>
            <a:ext cx="288925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742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02450" y="1789113"/>
            <a:ext cx="347663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8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3808397">
            <a:off x="2261395" y="2634456"/>
            <a:ext cx="347662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9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3141663"/>
            <a:ext cx="34766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2" descr="Semi Truck Wallpaper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00788" y="3382963"/>
            <a:ext cx="2703512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7538" y="4868863"/>
            <a:ext cx="347662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25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-254528" y="-171400"/>
            <a:ext cx="9291024" cy="696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smtClean="0">
                <a:solidFill>
                  <a:srgbClr val="898989"/>
                </a:solidFill>
                <a:latin typeface="Arial Narrow" pitchFamily="34" charset="0"/>
                <a:cs typeface="Arial" charset="0"/>
              </a:rPr>
              <a:t>6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4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1844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18450" name="TextBox 12"/>
          <p:cNvSpPr txBox="1">
            <a:spLocks noChangeArrowheads="1"/>
          </p:cNvSpPr>
          <p:nvPr/>
        </p:nvSpPr>
        <p:spPr bwMode="auto">
          <a:xfrm>
            <a:off x="2974975" y="115888"/>
            <a:ext cx="5040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84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845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1845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sp>
        <p:nvSpPr>
          <p:cNvPr id="18454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1845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80975" y="765175"/>
            <a:ext cx="9324975" cy="590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44" name="Диаграмма 28"/>
          <p:cNvGraphicFramePr>
            <a:graphicFrameLocks/>
          </p:cNvGraphicFramePr>
          <p:nvPr/>
        </p:nvGraphicFramePr>
        <p:xfrm>
          <a:off x="-11176000" y="65088"/>
          <a:ext cx="11120437" cy="6697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5" r:id="rId7" imgW="11120068" imgH="6693988" progId="Excel.Chart.8">
                  <p:embed/>
                </p:oleObj>
              </mc:Choice>
              <mc:Fallback>
                <p:oleObj r:id="rId7" imgW="11120068" imgH="6693988" progId="Excel.Chart.8">
                  <p:embed/>
                  <p:pic>
                    <p:nvPicPr>
                      <p:cNvPr id="0" name="Диаграмма 28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176000" y="65088"/>
                        <a:ext cx="11120437" cy="66976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-185738" y="873125"/>
          <a:ext cx="9217024" cy="568625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84576"/>
                <a:gridCol w="216024"/>
                <a:gridCol w="3816424"/>
              </a:tblGrid>
              <a:tr h="568625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пресечение нелегальных перевозок пассажиров и иных лиц автобусами</a:t>
                      </a:r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187450" y="908050"/>
            <a:ext cx="6769100" cy="2082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cs typeface="Arial" charset="0"/>
              </a:rPr>
              <a:t>Основные направления 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cs typeface="Arial" charset="0"/>
              </a:rPr>
              <a:t>контрольной (надзорной) и 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cs typeface="Arial" charset="0"/>
              </a:rPr>
              <a:t>профилактической деятельности 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cs typeface="Arial" charset="0"/>
              </a:rPr>
              <a:t>на территории Новосибирской области</a:t>
            </a:r>
          </a:p>
          <a:p>
            <a:pPr algn="ctr">
              <a:defRPr/>
            </a:pPr>
            <a:r>
              <a:rPr lang="ru-RU" sz="2400" b="1">
                <a:solidFill>
                  <a:srgbClr val="FFFFFF"/>
                </a:solidFill>
                <a:cs typeface="Arial" charset="0"/>
              </a:rPr>
              <a:t>в сфере пассажирского транспорта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-107950" y="3349625"/>
            <a:ext cx="4392613" cy="177323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профилактика и предупреждение аварийности при осуществлении деятельности по перевозкам пассажиров и иных лиц автобусами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19700" y="3429000"/>
            <a:ext cx="3654425" cy="165576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/>
              <a:t>пресечение нелегальных перевозок пассажиров и иных лиц автобусами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038" y="5491163"/>
            <a:ext cx="8375650" cy="1008062"/>
          </a:xfrm>
          <a:prstGeom prst="rect">
            <a:avLst/>
          </a:prstGeom>
          <a:solidFill>
            <a:srgbClr val="30D4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</a:rPr>
              <a:t>проведение профилактических мероприятий информационного и предупредительного характера</a:t>
            </a:r>
          </a:p>
        </p:txBody>
      </p:sp>
      <p:sp>
        <p:nvSpPr>
          <p:cNvPr id="14" name="Стрелка углом вверх 13"/>
          <p:cNvSpPr/>
          <p:nvPr/>
        </p:nvSpPr>
        <p:spPr>
          <a:xfrm rot="10800000">
            <a:off x="468313" y="1916113"/>
            <a:ext cx="706437" cy="1390650"/>
          </a:xfrm>
          <a:prstGeom prst="bentUpArrow">
            <a:avLst>
              <a:gd name="adj1" fmla="val 25000"/>
              <a:gd name="adj2" fmla="val 25000"/>
              <a:gd name="adj3" fmla="val 5000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верх 14"/>
          <p:cNvSpPr>
            <a:spLocks noChangeArrowheads="1"/>
          </p:cNvSpPr>
          <p:nvPr/>
        </p:nvSpPr>
        <p:spPr bwMode="auto">
          <a:xfrm rot="10800000">
            <a:off x="4572000" y="2974975"/>
            <a:ext cx="360363" cy="2522538"/>
          </a:xfrm>
          <a:prstGeom prst="upArrow">
            <a:avLst>
              <a:gd name="adj1" fmla="val 50000"/>
              <a:gd name="adj2" fmla="val 49972"/>
            </a:avLst>
          </a:prstGeom>
          <a:noFill/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pic>
        <p:nvPicPr>
          <p:cNvPr id="18472" name="Picture 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956550" y="1989138"/>
            <a:ext cx="75406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8844" y="-171400"/>
            <a:ext cx="9144000" cy="6855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Номер слайда 5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/>
            <a:r>
              <a:rPr lang="ru-RU" sz="1400">
                <a:solidFill>
                  <a:srgbClr val="898989"/>
                </a:solidFill>
                <a:latin typeface="Arial Narrow" pitchFamily="34" charset="0"/>
              </a:rPr>
              <a:t>2</a:t>
            </a:r>
          </a:p>
        </p:txBody>
      </p:sp>
      <p:pic>
        <p:nvPicPr>
          <p:cNvPr id="4" name="Picture 3" descr="Герб ФС"/>
          <p:cNvPicPr>
            <a:picLocks noChangeAspect="1" noChangeArrowheads="1"/>
          </p:cNvPicPr>
          <p:nvPr/>
        </p:nvPicPr>
        <p:blipFill>
          <a:blip r:embed="rId3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428875" y="385763"/>
            <a:ext cx="600075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/>
            <a:endParaRPr lang="ru-RU" sz="1400" b="1" dirty="0">
              <a:latin typeface="Arial Narrow" pitchFamily="34" charset="0"/>
            </a:endParaRPr>
          </a:p>
        </p:txBody>
      </p:sp>
      <p:sp>
        <p:nvSpPr>
          <p:cNvPr id="2048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>
              <a:latin typeface="Calibri" pitchFamily="34" charset="0"/>
            </a:endParaRPr>
          </a:p>
        </p:txBody>
      </p:sp>
      <p:sp>
        <p:nvSpPr>
          <p:cNvPr id="20487" name="TextBox 12"/>
          <p:cNvSpPr txBox="1">
            <a:spLocks noChangeArrowheads="1"/>
          </p:cNvSpPr>
          <p:nvPr/>
        </p:nvSpPr>
        <p:spPr bwMode="auto">
          <a:xfrm>
            <a:off x="2974975" y="115888"/>
            <a:ext cx="50403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2048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2048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sp>
        <p:nvSpPr>
          <p:cNvPr id="2049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491" name="Picture 6"/>
          <p:cNvPicPr>
            <a:picLocks noChangeAspect="1" noChangeArrowheads="1"/>
          </p:cNvPicPr>
          <p:nvPr/>
        </p:nvPicPr>
        <p:blipFill>
          <a:blip r:embed="rId4"/>
          <a:srcRect l="12555" t="17809" r="34909" b="19832"/>
          <a:stretch>
            <a:fillRect/>
          </a:stretch>
        </p:blipFill>
        <p:spPr bwMode="auto">
          <a:xfrm>
            <a:off x="6602413" y="5145088"/>
            <a:ext cx="2286000" cy="151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2" descr="C:\Users\moiseev_do\Desktop\автобусы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68313" y="1268413"/>
            <a:ext cx="4248151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Picture 4" descr="C:\Users\moiseev_do\Desktop\грузовик обрезанный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9025" y="1125538"/>
            <a:ext cx="2916238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4" name="Rectangle 256"/>
          <p:cNvSpPr>
            <a:spLocks noChangeArrowheads="1"/>
          </p:cNvSpPr>
          <p:nvPr/>
        </p:nvSpPr>
        <p:spPr bwMode="auto">
          <a:xfrm>
            <a:off x="0" y="981075"/>
            <a:ext cx="9144000" cy="5741988"/>
          </a:xfrm>
          <a:prstGeom prst="rect">
            <a:avLst/>
          </a:prstGeom>
          <a:solidFill>
            <a:schemeClr val="bg1">
              <a:alpha val="70979"/>
            </a:scheme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ru-RU" sz="900" b="1">
              <a:latin typeface="Calibri" pitchFamily="34" charset="0"/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3059113" y="1125538"/>
            <a:ext cx="4321175" cy="6477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E5B8B7"/>
              </a:gs>
            </a:gsLst>
            <a:lin ang="54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altLang="ru-RU" sz="2000" b="1">
                <a:latin typeface="Arial Narrow" pitchFamily="34" charset="0"/>
              </a:rPr>
              <a:t>Профилактические мероприятия в 2023 году</a:t>
            </a:r>
            <a:endParaRPr lang="ru-RU" altLang="ru-RU" sz="600"/>
          </a:p>
          <a:p>
            <a:pPr eaLnBrk="0" hangingPunct="0"/>
            <a:endParaRPr lang="ru-RU" altLang="ru-RU"/>
          </a:p>
        </p:txBody>
      </p:sp>
      <p:sp>
        <p:nvSpPr>
          <p:cNvPr id="6" name="Rectangle 13"/>
          <p:cNvSpPr>
            <a:spLocks noChangeArrowheads="1"/>
          </p:cNvSpPr>
          <p:nvPr/>
        </p:nvSpPr>
        <p:spPr bwMode="auto">
          <a:xfrm>
            <a:off x="539750" y="3789363"/>
            <a:ext cx="2160588" cy="935037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altLang="ru-RU" sz="1900">
                <a:latin typeface="Arial Narrow" pitchFamily="34" charset="0"/>
              </a:rPr>
              <a:t>Информирование в СМИ</a:t>
            </a:r>
          </a:p>
          <a:p>
            <a:pPr algn="ctr" eaLnBrk="0" hangingPunct="0"/>
            <a:r>
              <a:rPr lang="ru-RU" altLang="ru-RU" sz="1900">
                <a:latin typeface="Arial Narrow" pitchFamily="34" charset="0"/>
              </a:rPr>
              <a:t>459</a:t>
            </a:r>
            <a:endParaRPr lang="ru-RU" altLang="ru-RU" sz="1900"/>
          </a:p>
          <a:p>
            <a:pPr eaLnBrk="0" hangingPunct="0"/>
            <a:endParaRPr lang="ru-RU" altLang="ru-RU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4643438" y="5229225"/>
            <a:ext cx="4321175" cy="1295400"/>
          </a:xfrm>
          <a:prstGeom prst="rect">
            <a:avLst/>
          </a:prstGeom>
          <a:gradFill rotWithShape="0">
            <a:gsLst>
              <a:gs pos="0">
                <a:srgbClr val="B2A1C7"/>
              </a:gs>
              <a:gs pos="50000">
                <a:srgbClr val="E5DFEC"/>
              </a:gs>
              <a:gs pos="100000">
                <a:srgbClr val="B2A1C7"/>
              </a:gs>
            </a:gsLst>
            <a:lin ang="18900000" scaled="1"/>
          </a:gradFill>
          <a:ln w="12700">
            <a:solidFill>
              <a:srgbClr val="B2A1C7"/>
            </a:solidFill>
            <a:miter lim="800000"/>
            <a:headEnd/>
            <a:tailEnd/>
          </a:ln>
          <a:effectLst>
            <a:outerShdw dist="28398" dir="3806097" algn="ctr" rotWithShape="0">
              <a:srgbClr val="3F3151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altLang="ru-RU" sz="2000">
                <a:latin typeface="Arial Narrow" pitchFamily="34" charset="0"/>
              </a:rPr>
              <a:t>Консультирование</a:t>
            </a:r>
          </a:p>
          <a:p>
            <a:pPr algn="ctr"/>
            <a:r>
              <a:rPr lang="ru-RU" altLang="ru-RU" sz="1900"/>
              <a:t>7947</a:t>
            </a:r>
          </a:p>
          <a:p>
            <a:pPr eaLnBrk="0" hangingPunct="0"/>
            <a:endParaRPr lang="ru-RU" altLang="ru-RU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372225" y="3644900"/>
            <a:ext cx="2303463" cy="1008063"/>
          </a:xfrm>
          <a:prstGeom prst="rect">
            <a:avLst/>
          </a:prstGeom>
          <a:gradFill rotWithShape="0">
            <a:gsLst>
              <a:gs pos="0">
                <a:srgbClr val="FABF8F"/>
              </a:gs>
              <a:gs pos="50000">
                <a:srgbClr val="FDE9D9"/>
              </a:gs>
              <a:gs pos="100000">
                <a:srgbClr val="FABF8F"/>
              </a:gs>
            </a:gsLst>
            <a:lin ang="18900000" scaled="1"/>
          </a:gradFill>
          <a:ln w="12700">
            <a:solidFill>
              <a:srgbClr val="FABF8F"/>
            </a:solidFill>
            <a:miter lim="800000"/>
            <a:headEnd/>
            <a:tailEnd/>
          </a:ln>
          <a:effectLst>
            <a:outerShdw dist="28398" dir="3806097" algn="ctr" rotWithShape="0">
              <a:srgbClr val="974706">
                <a:alpha val="50000"/>
              </a:srgbClr>
            </a:outerShdw>
          </a:effectLst>
        </p:spPr>
        <p:txBody>
          <a:bodyPr/>
          <a:lstStyle/>
          <a:p>
            <a:pPr algn="ctr"/>
            <a:r>
              <a:rPr lang="ru-RU" altLang="ru-RU" sz="2000">
                <a:latin typeface="Arial Narrow" pitchFamily="34" charset="0"/>
              </a:rPr>
              <a:t>Предостережения</a:t>
            </a:r>
          </a:p>
          <a:p>
            <a:pPr algn="ctr"/>
            <a:r>
              <a:rPr lang="ru-RU" altLang="ru-RU" sz="1900"/>
              <a:t>2247</a:t>
            </a:r>
          </a:p>
        </p:txBody>
      </p:sp>
      <p:sp>
        <p:nvSpPr>
          <p:cNvPr id="20499" name="Rectangle 1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pic>
        <p:nvPicPr>
          <p:cNvPr id="2050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758002">
            <a:off x="2764632" y="1381919"/>
            <a:ext cx="338137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1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95751">
            <a:off x="3603625" y="1768475"/>
            <a:ext cx="338138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13"/>
          <p:cNvSpPr>
            <a:spLocks noChangeArrowheads="1"/>
          </p:cNvSpPr>
          <p:nvPr/>
        </p:nvSpPr>
        <p:spPr bwMode="auto">
          <a:xfrm>
            <a:off x="107950" y="5516563"/>
            <a:ext cx="3527425" cy="1008062"/>
          </a:xfrm>
          <a:prstGeom prst="rect">
            <a:avLst/>
          </a:prstGeom>
          <a:gradFill rotWithShape="0">
            <a:gsLst>
              <a:gs pos="0">
                <a:srgbClr val="92CDDC"/>
              </a:gs>
              <a:gs pos="50000">
                <a:srgbClr val="DAEEF3"/>
              </a:gs>
              <a:gs pos="100000">
                <a:srgbClr val="92CDDC"/>
              </a:gs>
            </a:gsLst>
            <a:lin ang="18900000" scaled="1"/>
          </a:gradFill>
          <a:ln w="12700">
            <a:solidFill>
              <a:srgbClr val="92CDDC"/>
            </a:solidFill>
            <a:miter lim="800000"/>
            <a:headEnd/>
            <a:tailEnd/>
          </a:ln>
          <a:effectLst>
            <a:outerShdw dist="28398" dir="3806097" algn="ctr" rotWithShape="0">
              <a:srgbClr val="205867">
                <a:alpha val="50000"/>
              </a:srgbClr>
            </a:outerShdw>
          </a:effectLst>
        </p:spPr>
        <p:txBody>
          <a:bodyPr/>
          <a:lstStyle/>
          <a:p>
            <a:pPr algn="ctr" eaLnBrk="0" hangingPunct="0"/>
            <a:r>
              <a:rPr lang="ru-RU" altLang="ru-RU" sz="1900">
                <a:latin typeface="Arial Narrow" pitchFamily="34" charset="0"/>
              </a:rPr>
              <a:t>Профилактические визиты</a:t>
            </a:r>
          </a:p>
          <a:p>
            <a:pPr algn="ctr" eaLnBrk="0" hangingPunct="0"/>
            <a:r>
              <a:rPr lang="ru-RU" altLang="ru-RU" sz="1900">
                <a:latin typeface="Arial Narrow" pitchFamily="34" charset="0"/>
              </a:rPr>
              <a:t>    208</a:t>
            </a:r>
            <a:r>
              <a:rPr lang="ru-RU" altLang="ru-RU" sz="1900">
                <a:latin typeface="Arial Narrow" pitchFamily="34" charset="0"/>
                <a:ea typeface="Calibri" pitchFamily="34" charset="0"/>
                <a:cs typeface="Times New Roman" pitchFamily="18" charset="0"/>
              </a:rPr>
              <a:t>	</a:t>
            </a:r>
            <a:endParaRPr lang="ru-RU" altLang="ru-RU" sz="1900"/>
          </a:p>
          <a:p>
            <a:pPr eaLnBrk="0" hangingPunct="0"/>
            <a:endParaRPr lang="ru-RU" altLang="ru-RU"/>
          </a:p>
        </p:txBody>
      </p:sp>
      <p:pic>
        <p:nvPicPr>
          <p:cNvPr id="20503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31284">
            <a:off x="4891088" y="1762125"/>
            <a:ext cx="33813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2813906">
            <a:off x="6132513" y="1454150"/>
            <a:ext cx="338137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pic>
        <p:nvPicPr>
          <p:cNvPr id="21508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470025"/>
            <a:ext cx="8753475" cy="488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256"/>
          <p:cNvSpPr>
            <a:spLocks noChangeArrowheads="1"/>
          </p:cNvSpPr>
          <p:nvPr/>
        </p:nvSpPr>
        <p:spPr bwMode="auto">
          <a:xfrm>
            <a:off x="125413" y="1470025"/>
            <a:ext cx="9018587" cy="5216525"/>
          </a:xfrm>
          <a:prstGeom prst="rect">
            <a:avLst/>
          </a:prstGeom>
          <a:solidFill>
            <a:srgbClr val="FFFFFF">
              <a:alpha val="70979"/>
            </a:srgbClr>
          </a:solidFill>
          <a:ln w="3175" cmpd="dbl">
            <a:solidFill>
              <a:schemeClr val="bg1"/>
            </a:solidFill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ru-RU" altLang="ru-RU" sz="900" b="1">
              <a:latin typeface="Calibri" pitchFamily="34" charset="0"/>
            </a:endParaRP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7A00E41-7386-4ACD-9774-1DA6C1B9D812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21511" name="Заголовок 1"/>
          <p:cNvSpPr txBox="1">
            <a:spLocks/>
          </p:cNvSpPr>
          <p:nvPr/>
        </p:nvSpPr>
        <p:spPr bwMode="auto">
          <a:xfrm>
            <a:off x="381000" y="671513"/>
            <a:ext cx="8623300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400" b="1" i="1">
                <a:solidFill>
                  <a:srgbClr val="FF0000"/>
                </a:solidFill>
                <a:latin typeface="Calibri" pitchFamily="34" charset="0"/>
              </a:rPr>
              <a:t>Контрольные (надзорные) мероприятия субъектов </a:t>
            </a:r>
            <a:endParaRPr lang="ru-RU" sz="2400">
              <a:solidFill>
                <a:srgbClr val="FF0000"/>
              </a:solidFill>
              <a:latin typeface="Calibri" pitchFamily="34" charset="0"/>
            </a:endParaRPr>
          </a:p>
          <a:p>
            <a:pPr algn="ctr"/>
            <a:r>
              <a:rPr lang="ru-RU" sz="2400" b="1" i="1">
                <a:solidFill>
                  <a:srgbClr val="FF0000"/>
                </a:solidFill>
                <a:latin typeface="Calibri" pitchFamily="34" charset="0"/>
              </a:rPr>
              <a:t>транспортного комплекса и осмотры транспортных средств в рамках постоянного рейда</a:t>
            </a:r>
            <a:endParaRPr lang="ru-RU" sz="240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76525" y="2133600"/>
            <a:ext cx="4032250" cy="528638"/>
          </a:xfrm>
          <a:prstGeom prst="rect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</a:rPr>
              <a:t>контрольные (надзорные) мероприятия и постоянный рейд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825" y="3043238"/>
            <a:ext cx="3744913" cy="555625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>
                <a:solidFill>
                  <a:schemeClr val="tx1"/>
                </a:solidFill>
                <a:cs typeface="Arial" charset="0"/>
              </a:rPr>
              <a:t>Контрольные (надзорные) мероприятия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27563" y="3043238"/>
            <a:ext cx="4192587" cy="8175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>
                <a:solidFill>
                  <a:schemeClr val="tx1"/>
                </a:solidFill>
                <a:latin typeface="Arial" charset="0"/>
                <a:cs typeface="Arial" charset="0"/>
              </a:rPr>
              <a:t>Выявлено 955 нарушений</a:t>
            </a:r>
          </a:p>
          <a:p>
            <a:pPr>
              <a:defRPr/>
            </a:pPr>
            <a:r>
              <a:rPr lang="ru-RU" sz="2000" b="1">
                <a:solidFill>
                  <a:schemeClr val="tx1"/>
                </a:solidFill>
                <a:latin typeface="Arial" charset="0"/>
                <a:cs typeface="Arial" charset="0"/>
              </a:rPr>
              <a:t>Вынесено 450 постановлений</a:t>
            </a:r>
          </a:p>
          <a:p>
            <a:pPr>
              <a:defRPr/>
            </a:pPr>
            <a:endParaRPr lang="ru-RU" sz="200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0825" y="4652963"/>
            <a:ext cx="2952750" cy="792162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Arial" charset="0"/>
                <a:cs typeface="Arial" charset="0"/>
              </a:rPr>
              <a:t>Осмотры пассажирских ТС в режиме постоянного рейда - 1085</a:t>
            </a:r>
          </a:p>
          <a:p>
            <a:pPr algn="ctr">
              <a:defRPr/>
            </a:pPr>
            <a:endParaRPr lang="ru-RU" sz="1600" b="1">
              <a:solidFill>
                <a:schemeClr val="tx1"/>
              </a:solidFill>
              <a:cs typeface="Arial" charset="0"/>
            </a:endParaRPr>
          </a:p>
          <a:p>
            <a:pPr algn="ctr">
              <a:defRPr/>
            </a:pPr>
            <a:endParaRPr lang="ru-RU" b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0825" y="3644900"/>
            <a:ext cx="2952750" cy="93662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6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Arial" charset="0"/>
                <a:cs typeface="Arial" charset="0"/>
              </a:rPr>
              <a:t>Внеплановые проверки и инспекционные визиты </a:t>
            </a: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latin typeface="Arial" charset="0"/>
                <a:cs typeface="Arial" charset="0"/>
              </a:rPr>
              <a:t>6</a:t>
            </a:r>
          </a:p>
          <a:p>
            <a:pPr algn="ctr">
              <a:defRPr/>
            </a:pPr>
            <a:endParaRPr lang="ru-RU" sz="1600" b="1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825" y="5589588"/>
            <a:ext cx="4321175" cy="863600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cs typeface="Arial" charset="0"/>
              </a:rPr>
              <a:t>Участие в прокурорских проверках в качестве специалистов</a:t>
            </a:r>
          </a:p>
          <a:p>
            <a:pPr algn="ctr">
              <a:defRPr/>
            </a:pPr>
            <a:r>
              <a:rPr lang="ru-RU" sz="1600" b="1">
                <a:solidFill>
                  <a:schemeClr val="tx1"/>
                </a:solidFill>
                <a:cs typeface="Arial" charset="0"/>
              </a:rPr>
              <a:t>19</a:t>
            </a:r>
          </a:p>
        </p:txBody>
      </p:sp>
      <p:sp>
        <p:nvSpPr>
          <p:cNvPr id="13" name="Стрелка углом вверх 12"/>
          <p:cNvSpPr/>
          <p:nvPr/>
        </p:nvSpPr>
        <p:spPr>
          <a:xfrm rot="5400000" flipV="1">
            <a:off x="2808288" y="4040187"/>
            <a:ext cx="1511300" cy="720725"/>
          </a:xfrm>
          <a:prstGeom prst="bentUpArrow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право 14"/>
          <p:cNvSpPr>
            <a:spLocks noChangeArrowheads="1"/>
          </p:cNvSpPr>
          <p:nvPr/>
        </p:nvSpPr>
        <p:spPr bwMode="auto">
          <a:xfrm rot="10800000">
            <a:off x="3203575" y="4005263"/>
            <a:ext cx="557213" cy="317500"/>
          </a:xfrm>
          <a:prstGeom prst="rightArrow">
            <a:avLst>
              <a:gd name="adj1" fmla="val 50000"/>
              <a:gd name="adj2" fmla="val 49863"/>
            </a:avLst>
          </a:prstGeom>
          <a:solidFill>
            <a:srgbClr val="FFFF99"/>
          </a:solidFill>
          <a:ln w="25400" algn="ctr">
            <a:solidFill>
              <a:srgbClr val="385D8A"/>
            </a:solidFill>
            <a:miter lim="800000"/>
            <a:headEnd/>
            <a:tailEnd/>
          </a:ln>
        </p:spPr>
        <p:txBody>
          <a:bodyPr rot="10800000" anchor="ctr"/>
          <a:lstStyle/>
          <a:p>
            <a:pPr algn="ctr">
              <a:defRPr/>
            </a:pPr>
            <a:endParaRPr lang="ru-RU">
              <a:solidFill>
                <a:schemeClr val="lt1"/>
              </a:solidFill>
              <a:latin typeface="+mn-lt"/>
              <a:cs typeface="+mn-cs"/>
            </a:endParaRPr>
          </a:p>
        </p:txBody>
      </p:sp>
      <p:sp>
        <p:nvSpPr>
          <p:cNvPr id="16" name="Стрелка углом вверх 15"/>
          <p:cNvSpPr/>
          <p:nvPr/>
        </p:nvSpPr>
        <p:spPr>
          <a:xfrm rot="10800000">
            <a:off x="1831975" y="2433638"/>
            <a:ext cx="850900" cy="609600"/>
          </a:xfrm>
          <a:prstGeom prst="bent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углом вверх 16"/>
          <p:cNvSpPr/>
          <p:nvPr/>
        </p:nvSpPr>
        <p:spPr>
          <a:xfrm rot="10800000" flipH="1">
            <a:off x="6708775" y="2433638"/>
            <a:ext cx="989013" cy="625475"/>
          </a:xfrm>
          <a:prstGeom prst="bentUpArrow">
            <a:avLst/>
          </a:prstGeom>
          <a:solidFill>
            <a:srgbClr val="CC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i="1" dirty="0"/>
          </a:p>
        </p:txBody>
      </p:sp>
      <p:pic>
        <p:nvPicPr>
          <p:cNvPr id="2152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4663" y="2636838"/>
            <a:ext cx="338137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23" name="AutoShape 21" descr="IMG_8311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1524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59338" y="3933825"/>
            <a:ext cx="3816350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8ECC7EC-C6D1-488B-B301-911925190EA5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23557" name="TextBox 14"/>
          <p:cNvSpPr txBox="1">
            <a:spLocks noChangeArrowheads="1"/>
          </p:cNvSpPr>
          <p:nvPr/>
        </p:nvSpPr>
        <p:spPr bwMode="auto">
          <a:xfrm>
            <a:off x="323850" y="836613"/>
            <a:ext cx="864076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Основные нарушения, выявляемые при проведении осмотров транспортных средств</a:t>
            </a:r>
          </a:p>
        </p:txBody>
      </p:sp>
      <p:sp>
        <p:nvSpPr>
          <p:cNvPr id="23558" name="TextBox 8"/>
          <p:cNvSpPr txBox="1">
            <a:spLocks noChangeArrowheads="1"/>
          </p:cNvSpPr>
          <p:nvPr/>
        </p:nvSpPr>
        <p:spPr bwMode="auto">
          <a:xfrm>
            <a:off x="295275" y="1660525"/>
            <a:ext cx="8550275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4000"/>
              </a:lnSpc>
            </a:pPr>
            <a:r>
              <a:rPr lang="ru-RU" sz="2400" b="1"/>
              <a:t>- нарушения в оформлении путевых листов;</a:t>
            </a:r>
          </a:p>
          <a:p>
            <a:pPr>
              <a:lnSpc>
                <a:spcPct val="114000"/>
              </a:lnSpc>
            </a:pPr>
            <a:r>
              <a:rPr lang="ru-RU" sz="2400" b="1"/>
              <a:t>- нарушения правил эксплуатации либо отсутствие тахографов;</a:t>
            </a:r>
          </a:p>
          <a:p>
            <a:pPr>
              <a:lnSpc>
                <a:spcPct val="114000"/>
              </a:lnSpc>
            </a:pPr>
            <a:r>
              <a:rPr lang="ru-RU" sz="2400" b="1"/>
              <a:t>- выпуск на линию транспортных средств с неисправностями, при которых запрещена эксплуатация; </a:t>
            </a:r>
          </a:p>
          <a:p>
            <a:pPr>
              <a:lnSpc>
                <a:spcPct val="114000"/>
              </a:lnSpc>
            </a:pPr>
            <a:r>
              <a:rPr lang="ru-RU" sz="2400" b="1"/>
              <a:t>- нарушение требований в оснащении транспортных средств информацией, предусмотренной п.24 Правил перевозок пассажиров;</a:t>
            </a:r>
          </a:p>
          <a:p>
            <a:pPr>
              <a:lnSpc>
                <a:spcPct val="114000"/>
              </a:lnSpc>
            </a:pPr>
            <a:r>
              <a:rPr lang="ru-RU" sz="2400" b="1"/>
              <a:t>- отсутствие договора обязательного страхования ответственности перевозчика.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603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E85998DE-FBA4-457E-B0DD-F8C7BC81A663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25605" name="TextBox 14"/>
          <p:cNvSpPr txBox="1">
            <a:spLocks noChangeArrowheads="1"/>
          </p:cNvSpPr>
          <p:nvPr/>
        </p:nvSpPr>
        <p:spPr bwMode="auto">
          <a:xfrm>
            <a:off x="368300" y="836613"/>
            <a:ext cx="8353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chemeClr val="accent2"/>
                </a:solidFill>
              </a:rPr>
              <a:t>Взаимодействие с ГИБДД Минтранс НСО и УФНС по НСО</a:t>
            </a:r>
            <a:r>
              <a:rPr lang="ru-RU" sz="2400" b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606" name="TextBox 8"/>
          <p:cNvSpPr txBox="1">
            <a:spLocks noChangeArrowheads="1"/>
          </p:cNvSpPr>
          <p:nvPr/>
        </p:nvSpPr>
        <p:spPr bwMode="auto">
          <a:xfrm>
            <a:off x="269875" y="1660525"/>
            <a:ext cx="8550275" cy="493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lnSpc>
                <a:spcPct val="114000"/>
              </a:lnSpc>
            </a:pPr>
            <a:r>
              <a:rPr lang="ru-RU" sz="2000" b="1"/>
              <a:t>    </a:t>
            </a:r>
          </a:p>
          <a:p>
            <a:pPr algn="just">
              <a:lnSpc>
                <a:spcPct val="114000"/>
              </a:lnSpc>
            </a:pPr>
            <a:endParaRPr lang="ru-RU" sz="2400" b="1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188" y="1341438"/>
            <a:ext cx="5400675" cy="251936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В ходе совместных с ГИБДД осмотров транспортных средств, привлекаемых к перевозкам детей, было выявлено 57 нарушений лицензионных и обязательных требований законодательства Российской Федерации в 32 автобусах.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Вынесено 24 постановления </a:t>
            </a:r>
          </a:p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на общую сумму 159 тыс. руб.</a:t>
            </a: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  </a:t>
            </a:r>
          </a:p>
        </p:txBody>
      </p:sp>
      <p:sp>
        <p:nvSpPr>
          <p:cNvPr id="2" name="Скругленный прямоугольник 5"/>
          <p:cNvSpPr/>
          <p:nvPr/>
        </p:nvSpPr>
        <p:spPr>
          <a:xfrm>
            <a:off x="4643438" y="4005263"/>
            <a:ext cx="4249737" cy="24479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>
                <a:solidFill>
                  <a:schemeClr val="tx1"/>
                </a:solidFill>
                <a:latin typeface="Arial" charset="0"/>
                <a:cs typeface="Arial" charset="0"/>
              </a:rPr>
              <a:t>Совместными усилиями с УГИБДД по НСО, Минтранс НСО и УФНС по НСО пресечены нелегальные перевозки пассажиров с ОП «Речной Вокзал» в Республику Казахстан</a:t>
            </a:r>
            <a:r>
              <a:rPr lang="ru-RU">
                <a:solidFill>
                  <a:schemeClr val="tx1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25609" name="Picture 12" descr="IMG_83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1557338"/>
            <a:ext cx="2879725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13" descr="IMG_83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750" y="4076700"/>
            <a:ext cx="3889375" cy="240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88" y="-10795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rgbClr val="FFFF00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659563" y="6372225"/>
            <a:ext cx="2289175" cy="476250"/>
          </a:xfrm>
        </p:spPr>
        <p:txBody>
          <a:bodyPr/>
          <a:lstStyle/>
          <a:p>
            <a:pPr>
              <a:defRPr/>
            </a:pPr>
            <a:fld id="{45889CF0-69BC-4D60-886F-7BF9623D2428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850" y="892175"/>
            <a:ext cx="8550275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Аварийность на лицензируемом транспорте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2263" y="1628775"/>
            <a:ext cx="8550275" cy="2520950"/>
          </a:xfrm>
          <a:prstGeom prst="rect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b="1">
                <a:solidFill>
                  <a:schemeClr val="tx1"/>
                </a:solidFill>
                <a:cs typeface="Arial" charset="0"/>
              </a:rPr>
              <a:t>По вине лицензиатов за 11 месяцев 2023 года на территории НСО произошло 32 ДТП, в которых 3 человека погибли и 51 получил ранения. </a:t>
            </a:r>
          </a:p>
          <a:p>
            <a:pPr>
              <a:defRPr/>
            </a:pPr>
            <a:endParaRPr lang="ru-RU" sz="2000" b="1">
              <a:solidFill>
                <a:schemeClr val="tx1"/>
              </a:solidFill>
              <a:cs typeface="Arial" charset="0"/>
            </a:endParaRPr>
          </a:p>
          <a:p>
            <a:pPr>
              <a:defRPr/>
            </a:pPr>
            <a:r>
              <a:rPr lang="ru-RU" sz="2000" b="1">
                <a:solidFill>
                  <a:schemeClr val="tx1"/>
                </a:solidFill>
                <a:cs typeface="Arial" charset="0"/>
              </a:rPr>
              <a:t>В сравнении с аналогичным периодом прошлого года незначительно снизились показатели аварийности по кол-ву ДТП и по раненым, однако выросло число погибших с 1 до 3.</a:t>
            </a:r>
          </a:p>
        </p:txBody>
      </p:sp>
      <p:pic>
        <p:nvPicPr>
          <p:cNvPr id="27655" name="Picture 2" descr="2-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600" y="4259263"/>
            <a:ext cx="3136900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57588" y="4259263"/>
            <a:ext cx="5345112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C:\Users\TerentevVA\Desktop\Терентьев Виталий\МИНТРАНС_РАБОТА\КОЛЛЕГИЯ МИНТРАНСА\ЗАСЕДАНИЕ Коллегии апрель 2014_подготовка\пустышка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rcRect/>
          <a:stretch>
            <a:fillRect/>
          </a:stretch>
        </p:blipFill>
        <p:spPr bwMode="auto">
          <a:xfrm>
            <a:off x="8224838" y="231775"/>
            <a:ext cx="649287" cy="66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699" name="TextBox 5"/>
          <p:cNvSpPr txBox="1">
            <a:spLocks noChangeArrowheads="1"/>
          </p:cNvSpPr>
          <p:nvPr/>
        </p:nvSpPr>
        <p:spPr bwMode="auto">
          <a:xfrm>
            <a:off x="3184525" y="333375"/>
            <a:ext cx="50403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1600">
                <a:solidFill>
                  <a:schemeClr val="bg1"/>
                </a:solidFill>
                <a:latin typeface="Constantia" pitchFamily="18" charset="0"/>
              </a:rPr>
              <a:t>Федеральная служба по надзору в сфере транспорта</a:t>
            </a:r>
          </a:p>
        </p:txBody>
      </p:sp>
      <p:sp>
        <p:nvSpPr>
          <p:cNvPr id="11266" name="Номер слайда 5"/>
          <p:cNvSpPr txBox="1">
            <a:spLocks noGrp="1"/>
          </p:cNvSpPr>
          <p:nvPr/>
        </p:nvSpPr>
        <p:spPr>
          <a:xfrm>
            <a:off x="6659563" y="6372225"/>
            <a:ext cx="2289175" cy="476250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0A47DB04-0701-48C0-89EC-150DC90ABE98}" type="slidenum">
              <a:rPr lang="ru-RU" sz="1200">
                <a:solidFill>
                  <a:schemeClr val="tx1">
                    <a:tint val="75000"/>
                  </a:schemeClr>
                </a:solidFill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1200" dirty="0">
              <a:solidFill>
                <a:schemeClr val="tx1">
                  <a:tint val="75000"/>
                </a:schemeClr>
              </a:solidFill>
              <a:cs typeface="+mn-cs"/>
            </a:endParaRPr>
          </a:p>
        </p:txBody>
      </p:sp>
      <p:sp>
        <p:nvSpPr>
          <p:cNvPr id="29701" name="TextBox 14"/>
          <p:cNvSpPr txBox="1">
            <a:spLocks noChangeArrowheads="1"/>
          </p:cNvSpPr>
          <p:nvPr/>
        </p:nvSpPr>
        <p:spPr bwMode="auto">
          <a:xfrm>
            <a:off x="323850" y="836613"/>
            <a:ext cx="864076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Статистика по видам ДТП</a:t>
            </a:r>
          </a:p>
        </p:txBody>
      </p:sp>
      <p:sp>
        <p:nvSpPr>
          <p:cNvPr id="29702" name="TextBox 8"/>
          <p:cNvSpPr txBox="1">
            <a:spLocks noChangeArrowheads="1"/>
          </p:cNvSpPr>
          <p:nvPr/>
        </p:nvSpPr>
        <p:spPr bwMode="auto">
          <a:xfrm>
            <a:off x="250825" y="1628775"/>
            <a:ext cx="8550275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3600" b="1"/>
              <a:t>- столкновение – 13;</a:t>
            </a:r>
          </a:p>
          <a:p>
            <a:r>
              <a:rPr lang="ru-RU" sz="3600" b="1"/>
              <a:t>- падение пассажира – 7;</a:t>
            </a:r>
          </a:p>
          <a:p>
            <a:r>
              <a:rPr lang="ru-RU" sz="3600" b="1"/>
              <a:t>- наезд на пешехода – 7;</a:t>
            </a:r>
          </a:p>
          <a:p>
            <a:r>
              <a:rPr lang="ru-RU" sz="3600" b="1"/>
              <a:t>- опрокидывание – 2;</a:t>
            </a:r>
          </a:p>
          <a:p>
            <a:r>
              <a:rPr lang="ru-RU" sz="3600" b="1"/>
              <a:t>- наезд на стоящее транспортное средство – 2;</a:t>
            </a:r>
          </a:p>
          <a:p>
            <a:r>
              <a:rPr lang="ru-RU" sz="3600" b="1"/>
              <a:t>- наезд на препятствие – 2;</a:t>
            </a:r>
          </a:p>
          <a:p>
            <a:r>
              <a:rPr lang="ru-RU" sz="3600" b="1"/>
              <a:t>- наезд на велосипедиста – 1.</a:t>
            </a:r>
            <a:r>
              <a:rPr lang="ru-RU" sz="360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6206</TotalTime>
  <Words>854</Words>
  <Application>Microsoft Office PowerPoint</Application>
  <PresentationFormat>Экран (4:3)</PresentationFormat>
  <Paragraphs>150</Paragraphs>
  <Slides>15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Times New Roman</vt:lpstr>
      <vt:lpstr>Constantia</vt:lpstr>
      <vt:lpstr>Calibri</vt:lpstr>
      <vt:lpstr>Arial Narrow</vt:lpstr>
      <vt:lpstr>Тема Office</vt:lpstr>
      <vt:lpstr>Диаграмма Microsoft Excel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Дмитрий Олегович</dc:creator>
  <cp:lastModifiedBy>Kolodin_NG</cp:lastModifiedBy>
  <cp:revision>551</cp:revision>
  <cp:lastPrinted>2019-08-21T10:02:22Z</cp:lastPrinted>
  <dcterms:created xsi:type="dcterms:W3CDTF">2017-04-05T05:36:28Z</dcterms:created>
  <dcterms:modified xsi:type="dcterms:W3CDTF">2023-12-21T02:27:59Z</dcterms:modified>
</cp:coreProperties>
</file>